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4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4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4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4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4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4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4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4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4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4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4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4000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http://www.keu.k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acea.ec.europa.eu/erasmus_mund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Erasmus Mundus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300" b="1" dirty="0" smtClean="0"/>
              <a:t>Карагандинский экономический </a:t>
            </a:r>
            <a:r>
              <a:rPr lang="ru-RU" sz="4300" b="1" dirty="0" smtClean="0"/>
              <a:t>университет</a:t>
            </a:r>
            <a:r>
              <a:rPr lang="en-US" sz="4300" b="1" dirty="0" smtClean="0"/>
              <a:t> </a:t>
            </a:r>
            <a:r>
              <a:rPr lang="ru-RU" sz="4300" b="1" dirty="0" smtClean="0"/>
              <a:t>вошел </a:t>
            </a:r>
            <a:r>
              <a:rPr lang="ru-RU" sz="4300" b="1" dirty="0" smtClean="0"/>
              <a:t>в консорциум ВУЗов </a:t>
            </a:r>
            <a:r>
              <a:rPr lang="ru-RU" sz="4300" b="1" dirty="0" smtClean="0"/>
              <a:t>по проекту </a:t>
            </a:r>
            <a:r>
              <a:rPr lang="ru-RU" sz="4400" dirty="0" smtClean="0"/>
              <a:t>CАNEM </a:t>
            </a:r>
            <a:r>
              <a:rPr lang="ru-RU" sz="4300" b="1" dirty="0" smtClean="0"/>
              <a:t>Erasmus </a:t>
            </a:r>
            <a:r>
              <a:rPr lang="ru-RU" sz="4300" b="1" dirty="0" smtClean="0"/>
              <a:t>Mundus в 2012-2013 году!!!</a:t>
            </a:r>
            <a:endParaRPr lang="ru-RU" sz="4300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Теперь  у Вас есть уникальная возможность обучаться по обмену в одном из ВУЗов Европы в течение </a:t>
            </a:r>
            <a:r>
              <a:rPr lang="ru-RU" sz="3600" b="1" dirty="0" smtClean="0">
                <a:solidFill>
                  <a:srgbClr val="002060"/>
                </a:solidFill>
              </a:rPr>
              <a:t>одного учебного </a:t>
            </a:r>
            <a:r>
              <a:rPr lang="ru-RU" sz="3600" b="1" dirty="0" smtClean="0">
                <a:solidFill>
                  <a:srgbClr val="002060"/>
                </a:solidFill>
              </a:rPr>
              <a:t>года!!!</a:t>
            </a:r>
            <a:endParaRPr lang="ru-RU" sz="3600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logo_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0"/>
            <a:ext cx="2666467" cy="1844824"/>
          </a:xfrm>
          <a:prstGeom prst="rect">
            <a:avLst/>
          </a:prstGeom>
        </p:spPr>
      </p:pic>
    </p:spTree>
  </p:cSld>
  <p:clrMapOvr>
    <a:masterClrMapping/>
  </p:clrMapOvr>
  <p:transition advClick="0" advTm="14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Что такое программа ЭРАСМУС МУНДУС?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6805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4600" b="1" dirty="0" smtClean="0"/>
              <a:t>Erasmus Mundus - программа академической мобильности для студентов, </a:t>
            </a:r>
            <a:r>
              <a:rPr lang="ru-RU" sz="4600" b="1" dirty="0" smtClean="0"/>
              <a:t>магистрантов, докторантов и </a:t>
            </a:r>
            <a:r>
              <a:rPr lang="ru-RU" sz="4600" b="1" dirty="0" smtClean="0"/>
              <a:t>преподавателей </a:t>
            </a:r>
            <a:endParaRPr lang="ru-RU" sz="4600" b="1" dirty="0" smtClean="0"/>
          </a:p>
          <a:p>
            <a:pPr algn="just"/>
            <a:r>
              <a:rPr lang="ru-RU" sz="4600" dirty="0" smtClean="0"/>
              <a:t>Программа предоставляет </a:t>
            </a:r>
            <a:r>
              <a:rPr lang="ru-RU" sz="4600" dirty="0" smtClean="0"/>
              <a:t>престижные стипендии (гранты) для обучения студентам любой страны мира  в европейских университетах</a:t>
            </a:r>
            <a:r>
              <a:rPr lang="ru-RU" sz="4600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14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45624" cy="147565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Список ВУЗов, участвующих в </a:t>
            </a:r>
            <a:r>
              <a:rPr lang="ru-RU" sz="3600" b="1" dirty="0" smtClean="0"/>
              <a:t>проекте: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651304" cy="5805264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/>
              <a:t>Университет </a:t>
            </a:r>
            <a:r>
              <a:rPr lang="ru-RU" sz="2100" dirty="0" smtClean="0"/>
              <a:t>Лас Пальма де Гран Канария </a:t>
            </a:r>
            <a:r>
              <a:rPr lang="ru-RU" sz="2100" b="1" dirty="0" smtClean="0">
                <a:solidFill>
                  <a:srgbClr val="002060"/>
                </a:solidFill>
              </a:rPr>
              <a:t>(</a:t>
            </a:r>
            <a:r>
              <a:rPr lang="ru-RU" sz="2100" b="1" dirty="0" smtClean="0">
                <a:solidFill>
                  <a:srgbClr val="002060"/>
                </a:solidFill>
              </a:rPr>
              <a:t>Испания) </a:t>
            </a:r>
            <a:r>
              <a:rPr lang="ru-RU" sz="2100" dirty="0" smtClean="0"/>
              <a:t>- </a:t>
            </a:r>
            <a:r>
              <a:rPr lang="ru-RU" sz="2100" b="1" dirty="0" smtClean="0"/>
              <a:t>координатор</a:t>
            </a:r>
            <a:endParaRPr lang="ru-RU" sz="2100" b="1" dirty="0" smtClean="0"/>
          </a:p>
          <a:p>
            <a:pPr algn="just"/>
            <a:r>
              <a:rPr lang="ru-RU" sz="2100" dirty="0" smtClean="0"/>
              <a:t>Банковский институт/Банковский колледж, Прага </a:t>
            </a:r>
            <a:r>
              <a:rPr lang="ru-RU" sz="2100" b="1" dirty="0" smtClean="0">
                <a:solidFill>
                  <a:srgbClr val="002060"/>
                </a:solidFill>
              </a:rPr>
              <a:t>(Чешская республика)</a:t>
            </a:r>
          </a:p>
          <a:p>
            <a:pPr algn="just"/>
            <a:r>
              <a:rPr lang="ru-RU" sz="2100" dirty="0" smtClean="0"/>
              <a:t>Университет Худдерсфилда Бизнес школа </a:t>
            </a:r>
            <a:r>
              <a:rPr lang="ru-RU" sz="2100" b="1" dirty="0" smtClean="0">
                <a:solidFill>
                  <a:srgbClr val="002060"/>
                </a:solidFill>
              </a:rPr>
              <a:t>(Великобритания)</a:t>
            </a:r>
          </a:p>
          <a:p>
            <a:pPr algn="just"/>
            <a:r>
              <a:rPr lang="ru-RU" sz="2100" dirty="0" smtClean="0"/>
              <a:t>Университет Генуи </a:t>
            </a:r>
            <a:r>
              <a:rPr lang="ru-RU" sz="2100" b="1" dirty="0" smtClean="0">
                <a:solidFill>
                  <a:srgbClr val="002060"/>
                </a:solidFill>
              </a:rPr>
              <a:t>(Италия)</a:t>
            </a:r>
          </a:p>
          <a:p>
            <a:pPr algn="just"/>
            <a:r>
              <a:rPr lang="ru-RU" sz="2100" dirty="0" smtClean="0"/>
              <a:t>Университет Балеарских островов  </a:t>
            </a:r>
            <a:r>
              <a:rPr lang="ru-RU" sz="2100" b="1" dirty="0" smtClean="0">
                <a:solidFill>
                  <a:srgbClr val="002060"/>
                </a:solidFill>
              </a:rPr>
              <a:t>(Испания)</a:t>
            </a:r>
          </a:p>
          <a:p>
            <a:pPr algn="just"/>
            <a:r>
              <a:rPr lang="ru-RU" sz="2100" dirty="0" smtClean="0"/>
              <a:t>Кыргызский национальный университет  </a:t>
            </a:r>
            <a:r>
              <a:rPr lang="ru-RU" sz="2100" b="1" dirty="0" smtClean="0">
                <a:solidFill>
                  <a:srgbClr val="002060"/>
                </a:solidFill>
              </a:rPr>
              <a:t>(Кыргызстан)</a:t>
            </a:r>
          </a:p>
          <a:p>
            <a:pPr algn="just"/>
            <a:r>
              <a:rPr lang="ru-RU" sz="2100" dirty="0" smtClean="0"/>
              <a:t>Академия управления при Президенте Республики Кыргызстан </a:t>
            </a:r>
            <a:r>
              <a:rPr lang="ru-RU" sz="2100" b="1" dirty="0" smtClean="0">
                <a:solidFill>
                  <a:srgbClr val="002060"/>
                </a:solidFill>
              </a:rPr>
              <a:t>(Кыргызстан)</a:t>
            </a:r>
          </a:p>
          <a:p>
            <a:pPr algn="just"/>
            <a:r>
              <a:rPr lang="ru-RU" sz="2100" dirty="0" smtClean="0"/>
              <a:t>Таласский государственный университет </a:t>
            </a:r>
            <a:r>
              <a:rPr lang="ru-RU" sz="2100" b="1" dirty="0" smtClean="0">
                <a:solidFill>
                  <a:srgbClr val="002060"/>
                </a:solidFill>
              </a:rPr>
              <a:t>(Кыргызстан</a:t>
            </a:r>
            <a:r>
              <a:rPr lang="ru-RU" sz="2100" b="1" dirty="0" smtClean="0">
                <a:solidFill>
                  <a:srgbClr val="002060"/>
                </a:solidFill>
              </a:rPr>
              <a:t>)</a:t>
            </a:r>
          </a:p>
          <a:p>
            <a:pPr algn="just"/>
            <a:r>
              <a:rPr lang="ru-RU" sz="2100" b="1" u="sng" dirty="0" smtClean="0"/>
              <a:t>Карагандинский экономический университет Казпотребсоюза (Казахстан)</a:t>
            </a:r>
          </a:p>
          <a:p>
            <a:pPr algn="just"/>
            <a:r>
              <a:rPr lang="ru-RU" sz="2100" dirty="0" smtClean="0"/>
              <a:t>Казахстанский </a:t>
            </a:r>
            <a:r>
              <a:rPr lang="ru-RU" sz="2100" dirty="0" smtClean="0"/>
              <a:t>институт менеджмента, экономики и прогнозирования </a:t>
            </a:r>
            <a:r>
              <a:rPr lang="ru-RU" sz="2100" b="1" dirty="0" smtClean="0">
                <a:solidFill>
                  <a:srgbClr val="002060"/>
                </a:solidFill>
              </a:rPr>
              <a:t>(Казахстан)</a:t>
            </a:r>
          </a:p>
          <a:p>
            <a:pPr algn="just"/>
            <a:r>
              <a:rPr lang="ru-RU" sz="2100" dirty="0" smtClean="0"/>
              <a:t>Казахский экономический университет им. Турара Рыскулова </a:t>
            </a:r>
            <a:r>
              <a:rPr lang="ru-RU" sz="2100" b="1" dirty="0" smtClean="0">
                <a:solidFill>
                  <a:srgbClr val="002060"/>
                </a:solidFill>
              </a:rPr>
              <a:t>(Казахстан</a:t>
            </a:r>
            <a:r>
              <a:rPr lang="ru-RU" sz="2100" b="1" dirty="0" smtClean="0">
                <a:solidFill>
                  <a:srgbClr val="002060"/>
                </a:solidFill>
              </a:rPr>
              <a:t>)</a:t>
            </a:r>
            <a:endParaRPr lang="ru-RU" sz="2100" dirty="0"/>
          </a:p>
        </p:txBody>
      </p:sp>
    </p:spTree>
  </p:cSld>
  <p:clrMapOvr>
    <a:masterClrMapping/>
  </p:clrMapOvr>
  <p:transition advClick="0" advTm="14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Список ВУЗов, участвующих в проекте: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Кокчетавский государственный университет им. Ш. Уалиханова </a:t>
            </a:r>
            <a:r>
              <a:rPr lang="ru-RU" sz="2400" b="1" dirty="0" smtClean="0">
                <a:solidFill>
                  <a:srgbClr val="002060"/>
                </a:solidFill>
              </a:rPr>
              <a:t>(Казахстан)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dirty="0" smtClean="0"/>
              <a:t>Ташкентский государственный университет </a:t>
            </a:r>
            <a:r>
              <a:rPr lang="ru-RU" sz="2400" b="1" dirty="0" smtClean="0">
                <a:solidFill>
                  <a:srgbClr val="002060"/>
                </a:solidFill>
              </a:rPr>
              <a:t>(Узбекистан)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dirty="0" smtClean="0"/>
              <a:t>Ургенчский государственный университет </a:t>
            </a:r>
            <a:r>
              <a:rPr lang="ru-RU" sz="2400" b="1" dirty="0" smtClean="0">
                <a:solidFill>
                  <a:srgbClr val="002060"/>
                </a:solidFill>
              </a:rPr>
              <a:t>(Узбекистан)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dirty="0" smtClean="0"/>
              <a:t>Самаркандский институт экономики и сервиса </a:t>
            </a:r>
            <a:r>
              <a:rPr lang="ru-RU" sz="2400" b="1" dirty="0" smtClean="0">
                <a:solidFill>
                  <a:srgbClr val="002060"/>
                </a:solidFill>
              </a:rPr>
              <a:t>(Узбекистан)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dirty="0" smtClean="0"/>
              <a:t>Самаркандский институт экономики и сервиса </a:t>
            </a:r>
            <a:r>
              <a:rPr lang="ru-RU" sz="2400" b="1" dirty="0" smtClean="0">
                <a:solidFill>
                  <a:srgbClr val="002060"/>
                </a:solidFill>
              </a:rPr>
              <a:t>(Узбекистан)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dirty="0" smtClean="0"/>
              <a:t> Худжандский государственный университет </a:t>
            </a:r>
            <a:r>
              <a:rPr lang="ru-RU" sz="2400" b="1" dirty="0" smtClean="0">
                <a:solidFill>
                  <a:srgbClr val="002060"/>
                </a:solidFill>
              </a:rPr>
              <a:t>(Таджикистан)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dirty="0" smtClean="0"/>
              <a:t>Кулябский государственный университет им Абуабдуллохи Рудаки </a:t>
            </a:r>
            <a:r>
              <a:rPr lang="ru-RU" sz="2400" b="1" dirty="0" smtClean="0">
                <a:solidFill>
                  <a:srgbClr val="002060"/>
                </a:solidFill>
              </a:rPr>
              <a:t>(Таджикистан)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dirty="0" smtClean="0"/>
              <a:t>Туркменский государственный университет им. Магтымгулы </a:t>
            </a:r>
            <a:r>
              <a:rPr lang="ru-RU" sz="2400" b="1" dirty="0" smtClean="0">
                <a:solidFill>
                  <a:srgbClr val="002060"/>
                </a:solidFill>
              </a:rPr>
              <a:t>(Туркменистан)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dirty="0" smtClean="0"/>
              <a:t>Туркменский государственный университет экономики и менеджмента </a:t>
            </a:r>
            <a:r>
              <a:rPr lang="ru-RU" sz="2400" b="1" dirty="0" smtClean="0">
                <a:solidFill>
                  <a:srgbClr val="002060"/>
                </a:solidFill>
              </a:rPr>
              <a:t>(Туркменистан)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dirty="0" smtClean="0"/>
              <a:t>Туркменский государственный институт транспорта и коммуникаций </a:t>
            </a:r>
            <a:r>
              <a:rPr lang="ru-RU" sz="2400" b="1" dirty="0" smtClean="0">
                <a:solidFill>
                  <a:srgbClr val="002060"/>
                </a:solidFill>
              </a:rPr>
              <a:t>(Туркменистан)</a:t>
            </a:r>
          </a:p>
          <a:p>
            <a:endParaRPr lang="ru-RU" sz="2000" dirty="0"/>
          </a:p>
        </p:txBody>
      </p:sp>
    </p:spTree>
  </p:cSld>
  <p:clrMapOvr>
    <a:masterClrMapping/>
  </p:clrMapOvr>
  <p:transition advClick="0" advTm="14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Впечатления студентов КЭУК, участвовавших по программе </a:t>
            </a:r>
            <a:r>
              <a:rPr lang="en-US" b="1" dirty="0" smtClean="0">
                <a:solidFill>
                  <a:srgbClr val="002060"/>
                </a:solidFill>
              </a:rPr>
              <a:t>Erasmus Mundus</a:t>
            </a:r>
            <a:r>
              <a:rPr lang="ru-RU" b="1" dirty="0" smtClean="0">
                <a:solidFill>
                  <a:srgbClr val="002060"/>
                </a:solidFill>
              </a:rPr>
              <a:t>,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Вы можете прочитать на сайте Карагандинского экономического университета – </a:t>
            </a:r>
            <a:r>
              <a:rPr lang="en-US" dirty="0" smtClean="0">
                <a:hlinkClick r:id="rId2"/>
              </a:rPr>
              <a:t>www.keu.kz</a:t>
            </a:r>
            <a:r>
              <a:rPr lang="en-US" dirty="0" smtClean="0"/>
              <a:t> </a:t>
            </a:r>
            <a:r>
              <a:rPr lang="ru-RU" dirty="0" smtClean="0"/>
              <a:t>в разделе «Международное сотрудничество» (Рубрика: «События»)</a:t>
            </a:r>
            <a:endParaRPr lang="ru-RU" dirty="0"/>
          </a:p>
        </p:txBody>
      </p:sp>
      <p:pic>
        <p:nvPicPr>
          <p:cNvPr id="4" name="Рисунок 3" descr="1.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3645024"/>
            <a:ext cx="2232248" cy="1620180"/>
          </a:xfrm>
          <a:prstGeom prst="rect">
            <a:avLst/>
          </a:prstGeom>
        </p:spPr>
      </p:pic>
      <p:pic>
        <p:nvPicPr>
          <p:cNvPr id="5" name="Рисунок 4" descr="1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301208"/>
            <a:ext cx="2448272" cy="1556792"/>
          </a:xfrm>
          <a:prstGeom prst="rect">
            <a:avLst/>
          </a:prstGeom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3645024"/>
            <a:ext cx="2520069" cy="1632838"/>
          </a:xfrm>
          <a:prstGeom prst="rect">
            <a:avLst/>
          </a:prstGeom>
        </p:spPr>
      </p:pic>
      <p:pic>
        <p:nvPicPr>
          <p:cNvPr id="7" name="Рисунок 6" descr="4.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32240" y="5273824"/>
            <a:ext cx="2411760" cy="1584176"/>
          </a:xfrm>
          <a:prstGeom prst="rect">
            <a:avLst/>
          </a:prstGeom>
        </p:spPr>
      </p:pic>
      <p:pic>
        <p:nvPicPr>
          <p:cNvPr id="8" name="Рисунок 7" descr="4.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32240" y="3645024"/>
            <a:ext cx="2411760" cy="1620180"/>
          </a:xfrm>
          <a:prstGeom prst="rect">
            <a:avLst/>
          </a:prstGeom>
        </p:spPr>
      </p:pic>
      <p:pic>
        <p:nvPicPr>
          <p:cNvPr id="9" name="Рисунок 8" descr="6.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79712" y="5291826"/>
            <a:ext cx="2304256" cy="1566174"/>
          </a:xfrm>
          <a:prstGeom prst="rect">
            <a:avLst/>
          </a:prstGeom>
        </p:spPr>
      </p:pic>
      <p:pic>
        <p:nvPicPr>
          <p:cNvPr id="10" name="Рисунок 9" descr="5.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3645024"/>
            <a:ext cx="1979712" cy="1584176"/>
          </a:xfrm>
          <a:prstGeom prst="rect">
            <a:avLst/>
          </a:prstGeom>
        </p:spPr>
      </p:pic>
      <p:pic>
        <p:nvPicPr>
          <p:cNvPr id="11" name="Рисунок 10" descr="2.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5229200"/>
            <a:ext cx="1979712" cy="1628800"/>
          </a:xfrm>
          <a:prstGeom prst="rect">
            <a:avLst/>
          </a:prstGeom>
        </p:spPr>
      </p:pic>
    </p:spTree>
  </p:cSld>
  <p:clrMapOvr>
    <a:masterClrMapping/>
  </p:clrMapOvr>
  <p:transition advClick="0" advTm="14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Как </a:t>
            </a:r>
            <a:r>
              <a:rPr lang="ru-RU" b="1" dirty="0" smtClean="0">
                <a:solidFill>
                  <a:srgbClr val="002060"/>
                </a:solidFill>
              </a:rPr>
              <a:t>мне можно </a:t>
            </a:r>
            <a:r>
              <a:rPr lang="ru-RU" b="1" dirty="0" smtClean="0">
                <a:solidFill>
                  <a:srgbClr val="002060"/>
                </a:solidFill>
              </a:rPr>
              <a:t>получить </a:t>
            </a:r>
            <a:r>
              <a:rPr lang="ru-RU" b="1" dirty="0" smtClean="0">
                <a:solidFill>
                  <a:srgbClr val="002060"/>
                </a:solidFill>
              </a:rPr>
              <a:t>стипендию </a:t>
            </a:r>
            <a:r>
              <a:rPr lang="en-US" b="1" dirty="0" smtClean="0">
                <a:solidFill>
                  <a:srgbClr val="002060"/>
                </a:solidFill>
              </a:rPr>
              <a:t>Erasmus Mundus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  <a:r>
              <a:rPr lang="ru-RU" b="1" dirty="0" smtClean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800" b="1" dirty="0" smtClean="0"/>
              <a:t>Шаг 1:</a:t>
            </a:r>
            <a:r>
              <a:rPr lang="ru-RU" sz="3800" dirty="0" smtClean="0"/>
              <a:t> Обратиться в Центр международных программ и проектов Карагандинского экономического университета – </a:t>
            </a:r>
            <a:r>
              <a:rPr lang="ru-RU" sz="3800" b="1" dirty="0" smtClean="0"/>
              <a:t>268 кабинет. </a:t>
            </a:r>
          </a:p>
          <a:p>
            <a:pPr algn="just"/>
            <a:r>
              <a:rPr lang="ru-RU" sz="3800" b="1" dirty="0" smtClean="0"/>
              <a:t>Шаг 2: </a:t>
            </a:r>
            <a:r>
              <a:rPr lang="ru-RU" sz="3800" dirty="0" smtClean="0"/>
              <a:t>Собрать все необходимые документы, заполнить заявку. 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•</a:t>
            </a:r>
            <a:r>
              <a:rPr lang="ru-RU" dirty="0" smtClean="0"/>
              <a:t> </a:t>
            </a:r>
            <a:r>
              <a:rPr lang="ru-RU" b="1" dirty="0" smtClean="0"/>
              <a:t>Более подробная информация на сайте: </a:t>
            </a:r>
            <a:r>
              <a:rPr lang="ru-RU" b="1" dirty="0" smtClean="0">
                <a:hlinkClick r:id="rId2"/>
              </a:rPr>
              <a:t>http://eacea.ec.europa.eu/erasmus_mundus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Click="0" advTm="14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303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Erasmus Mundus</vt:lpstr>
      <vt:lpstr>Что такое программа ЭРАСМУС МУНДУС?  </vt:lpstr>
      <vt:lpstr>Список ВУЗов, участвующих в проекте: </vt:lpstr>
      <vt:lpstr>Список ВУЗов, участвующих в проекте: </vt:lpstr>
      <vt:lpstr>Слайд 5</vt:lpstr>
      <vt:lpstr>Как мне можно получить стипендию Erasmus Mundus?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Student</cp:lastModifiedBy>
  <cp:revision>64</cp:revision>
  <dcterms:modified xsi:type="dcterms:W3CDTF">2012-07-17T09:15:22Z</dcterms:modified>
</cp:coreProperties>
</file>